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59" r:id="rId3"/>
    <p:sldId id="260" r:id="rId4"/>
    <p:sldId id="257" r:id="rId5"/>
    <p:sldId id="258" r:id="rId6"/>
    <p:sldId id="262" r:id="rId7"/>
    <p:sldId id="261"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55"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DC62C-A1FF-4F8B-8277-88E9A8141B8F}" type="datetimeFigureOut">
              <a:rPr lang="en-IN" smtClean="0"/>
              <a:t>19-07-2022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32F5B183-821A-4F6B-96F6-E1558DA85456}"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66483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DC62C-A1FF-4F8B-8277-88E9A8141B8F}"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F5B183-821A-4F6B-96F6-E1558DA85456}"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1068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DC62C-A1FF-4F8B-8277-88E9A8141B8F}"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F5B183-821A-4F6B-96F6-E1558DA85456}"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658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DC62C-A1FF-4F8B-8277-88E9A8141B8F}"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2F5B183-821A-4F6B-96F6-E1558DA85456}"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7197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DC62C-A1FF-4F8B-8277-88E9A8141B8F}"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2F5B183-821A-4F6B-96F6-E1558DA85456}"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1071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FDC62C-A1FF-4F8B-8277-88E9A8141B8F}"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2F5B183-821A-4F6B-96F6-E1558DA85456}"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1897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DC62C-A1FF-4F8B-8277-88E9A8141B8F}" type="datetimeFigureOut">
              <a:rPr lang="en-IN" smtClean="0"/>
              <a:t>19-07-2022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2F5B183-821A-4F6B-96F6-E1558DA85456}" type="slidenum">
              <a:rPr lang="en-IN" smtClean="0"/>
              <a:t>‹#›</a:t>
            </a:fld>
            <a:endParaRPr lang="en-IN"/>
          </a:p>
        </p:txBody>
      </p:sp>
    </p:spTree>
    <p:extLst>
      <p:ext uri="{BB962C8B-B14F-4D97-AF65-F5344CB8AC3E}">
        <p14:creationId xmlns:p14="http://schemas.microsoft.com/office/powerpoint/2010/main" val="3915204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FDC62C-A1FF-4F8B-8277-88E9A8141B8F}"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2F5B183-821A-4F6B-96F6-E1558DA85456}"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30458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5FDC62C-A1FF-4F8B-8277-88E9A8141B8F}" type="datetimeFigureOut">
              <a:rPr lang="en-IN" smtClean="0"/>
              <a:t>19-07-2022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32F5B183-821A-4F6B-96F6-E1558DA85456}"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1820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DC62C-A1FF-4F8B-8277-88E9A8141B8F}"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F5B183-821A-4F6B-96F6-E1558DA85456}"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6601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DC62C-A1FF-4F8B-8277-88E9A8141B8F}"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F5B183-821A-4F6B-96F6-E1558DA85456}"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3835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5FDC62C-A1FF-4F8B-8277-88E9A8141B8F}" type="datetimeFigureOut">
              <a:rPr lang="en-IN" smtClean="0"/>
              <a:t>19-07-2022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2F5B183-821A-4F6B-96F6-E1558DA85456}"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3209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DEBDC-4ADA-49DB-4BCA-E9E7A9FC3860}"/>
              </a:ext>
            </a:extLst>
          </p:cNvPr>
          <p:cNvSpPr>
            <a:spLocks noGrp="1"/>
          </p:cNvSpPr>
          <p:nvPr>
            <p:ph type="ctrTitle"/>
          </p:nvPr>
        </p:nvSpPr>
        <p:spPr/>
        <p:txBody>
          <a:bodyPr/>
          <a:lstStyle/>
          <a:p>
            <a:r>
              <a:rPr lang="en-US" dirty="0"/>
              <a:t>FIELD WORK IN GEOGRAPHY</a:t>
            </a:r>
            <a:endParaRPr lang="en-IN" dirty="0"/>
          </a:p>
        </p:txBody>
      </p:sp>
      <p:sp>
        <p:nvSpPr>
          <p:cNvPr id="3" name="Subtitle 2">
            <a:extLst>
              <a:ext uri="{FF2B5EF4-FFF2-40B4-BE49-F238E27FC236}">
                <a16:creationId xmlns:a16="http://schemas.microsoft.com/office/drawing/2014/main" id="{97D196C4-7169-EECC-333E-C7C7B5B1285F}"/>
              </a:ext>
            </a:extLst>
          </p:cNvPr>
          <p:cNvSpPr>
            <a:spLocks noGrp="1"/>
          </p:cNvSpPr>
          <p:nvPr>
            <p:ph type="subTitle" idx="1"/>
          </p:nvPr>
        </p:nvSpPr>
        <p:spPr/>
        <p:txBody>
          <a:bodyPr/>
          <a:lstStyle/>
          <a:p>
            <a:r>
              <a:rPr lang="en-US" dirty="0"/>
              <a:t>IMPORTANCE</a:t>
            </a:r>
            <a:endParaRPr lang="en-IN" dirty="0"/>
          </a:p>
        </p:txBody>
      </p:sp>
    </p:spTree>
    <p:extLst>
      <p:ext uri="{BB962C8B-B14F-4D97-AF65-F5344CB8AC3E}">
        <p14:creationId xmlns:p14="http://schemas.microsoft.com/office/powerpoint/2010/main" val="1987424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a:extLst>
              <a:ext uri="{FF2B5EF4-FFF2-40B4-BE49-F238E27FC236}">
                <a16:creationId xmlns:a16="http://schemas.microsoft.com/office/drawing/2014/main" id="{4963D5DC-72A0-E42A-5D22-2DC0F816F2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055" y="858129"/>
            <a:ext cx="7624690" cy="4642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249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701CD7D3-FB1C-CA8F-2F3B-4071DD2260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2024" y="159736"/>
            <a:ext cx="8398413" cy="5910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920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5E5905-AB60-DC90-BBE2-9F947C87409F}"/>
              </a:ext>
            </a:extLst>
          </p:cNvPr>
          <p:cNvSpPr txBox="1"/>
          <p:nvPr/>
        </p:nvSpPr>
        <p:spPr>
          <a:xfrm>
            <a:off x="815927" y="1167618"/>
            <a:ext cx="8693833" cy="3785652"/>
          </a:xfrm>
          <a:prstGeom prst="rect">
            <a:avLst/>
          </a:prstGeom>
          <a:noFill/>
        </p:spPr>
        <p:txBody>
          <a:bodyPr wrap="square">
            <a:spAutoFit/>
          </a:bodyPr>
          <a:lstStyle/>
          <a:p>
            <a:r>
              <a:rPr lang="en-US" sz="2000" b="1" i="1" u="sng" dirty="0">
                <a:solidFill>
                  <a:srgbClr val="121212"/>
                </a:solidFill>
                <a:effectLst/>
                <a:latin typeface="GeographEditWeb"/>
              </a:rPr>
              <a:t>Field work is the process of observing and collecting data about people, cultures, and natural environments. Field work is conducted in the wild of our everyday surroundings rather than in the semi-controlled environments of a lab or classroom. This allows researchers to collect data about the dynamic places, people, and species around them. Field work enables students and researchers to examine the way scientific theories interact with real life.</a:t>
            </a:r>
            <a:br>
              <a:rPr lang="en-US" sz="2000" b="1" i="1" u="sng" dirty="0"/>
            </a:br>
            <a:br>
              <a:rPr lang="en-US" sz="2000" b="1" i="1" u="sng" dirty="0"/>
            </a:br>
            <a:r>
              <a:rPr lang="en-US" sz="2000" b="1" i="1" u="sng" dirty="0">
                <a:solidFill>
                  <a:srgbClr val="121212"/>
                </a:solidFill>
                <a:effectLst/>
                <a:latin typeface="GeographEditWeb"/>
              </a:rPr>
              <a:t>Field work is important in both the social and natural sciences. Social sciences, such as economics or history, focus on people, culture, and society. Natural sciences, such as biology or chemistry, focus on physical characteristics of nature and natural environments.</a:t>
            </a:r>
            <a:br>
              <a:rPr lang="en-US" sz="2000" b="1" i="1" u="sng" dirty="0"/>
            </a:br>
            <a:endParaRPr lang="en-IN" sz="2000" b="1" i="1" u="sng" dirty="0"/>
          </a:p>
        </p:txBody>
      </p:sp>
    </p:spTree>
    <p:extLst>
      <p:ext uri="{BB962C8B-B14F-4D97-AF65-F5344CB8AC3E}">
        <p14:creationId xmlns:p14="http://schemas.microsoft.com/office/powerpoint/2010/main" val="206404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2932E6-D971-B06E-CA42-6DC60C333B5A}"/>
              </a:ext>
            </a:extLst>
          </p:cNvPr>
          <p:cNvSpPr txBox="1"/>
          <p:nvPr/>
        </p:nvSpPr>
        <p:spPr>
          <a:xfrm>
            <a:off x="1012874" y="773724"/>
            <a:ext cx="8134642" cy="5016758"/>
          </a:xfrm>
          <a:prstGeom prst="rect">
            <a:avLst/>
          </a:prstGeom>
          <a:noFill/>
        </p:spPr>
        <p:txBody>
          <a:bodyPr wrap="square">
            <a:spAutoFit/>
          </a:bodyPr>
          <a:lstStyle/>
          <a:p>
            <a:pPr algn="l"/>
            <a:r>
              <a:rPr lang="en-US" sz="2000" b="1" i="0" u="sng" dirty="0">
                <a:solidFill>
                  <a:srgbClr val="111111"/>
                </a:solidFill>
                <a:effectLst/>
                <a:latin typeface="Roboto" panose="02000000000000000000" pitchFamily="2" charset="0"/>
              </a:rPr>
              <a:t>The Value of Field Work in the Geosciences</a:t>
            </a:r>
          </a:p>
          <a:p>
            <a:pPr algn="l"/>
            <a:r>
              <a:rPr lang="en-US" sz="2000" b="1" i="0" u="sng" dirty="0">
                <a:solidFill>
                  <a:srgbClr val="111111"/>
                </a:solidFill>
                <a:effectLst/>
                <a:latin typeface="Roboto" panose="02000000000000000000" pitchFamily="2" charset="0"/>
              </a:rPr>
              <a:t> </a:t>
            </a: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Fieldwork provides an 'unparalleled opportunity' to study the real world;</a:t>
            </a:r>
          </a:p>
          <a:p>
            <a:pPr algn="l">
              <a:buFont typeface="Arial" panose="020B0604020202020204" pitchFamily="34" charset="0"/>
              <a:buChar char="•"/>
            </a:pPr>
            <a:endParaRPr lang="en-US" sz="2000" b="1" i="0" u="sng"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Student perceptions of field work tend to be overwhelmingly positive;</a:t>
            </a: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Fieldwork provides the opportunity to reinforce classroom-based learning;</a:t>
            </a:r>
          </a:p>
          <a:p>
            <a:pPr algn="l">
              <a:buFont typeface="Arial" panose="020B0604020202020204" pitchFamily="34" charset="0"/>
              <a:buChar char="•"/>
            </a:pPr>
            <a:endParaRPr lang="en-US" sz="2000" b="1" i="0" u="sng"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It increases students' knowledge, skills and subject understanding.</a:t>
            </a:r>
          </a:p>
          <a:p>
            <a:pPr algn="l">
              <a:buFont typeface="Arial" panose="020B0604020202020204" pitchFamily="34" charset="0"/>
              <a:buChar char="•"/>
            </a:pPr>
            <a:endParaRPr lang="en-US" sz="2000" b="1" i="0" u="sng"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In the field setting, students have the opportunity to learn FROM Nature and ABOUT Science as a social enterprise...</a:t>
            </a:r>
          </a:p>
          <a:p>
            <a:pPr algn="l"/>
            <a:br>
              <a:rPr lang="en-US" sz="2000" b="1" i="0" u="sng" dirty="0">
                <a:solidFill>
                  <a:srgbClr val="111111"/>
                </a:solidFill>
                <a:effectLst/>
                <a:latin typeface="Roboto" panose="02000000000000000000" pitchFamily="2" charset="0"/>
              </a:rPr>
            </a:br>
            <a:endParaRPr lang="en-US" sz="2000" b="1" i="0" u="sng" dirty="0">
              <a:solidFill>
                <a:srgbClr val="111111"/>
              </a:solidFill>
              <a:effectLst/>
              <a:latin typeface="Roboto" panose="02000000000000000000" pitchFamily="2" charset="0"/>
            </a:endParaRPr>
          </a:p>
        </p:txBody>
      </p:sp>
    </p:spTree>
    <p:extLst>
      <p:ext uri="{BB962C8B-B14F-4D97-AF65-F5344CB8AC3E}">
        <p14:creationId xmlns:p14="http://schemas.microsoft.com/office/powerpoint/2010/main" val="2319994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5952BC-1CEC-AE11-04C8-47F8C2226142}"/>
              </a:ext>
            </a:extLst>
          </p:cNvPr>
          <p:cNvSpPr txBox="1"/>
          <p:nvPr/>
        </p:nvSpPr>
        <p:spPr>
          <a:xfrm>
            <a:off x="815927" y="520506"/>
            <a:ext cx="8596284" cy="5262979"/>
          </a:xfrm>
          <a:prstGeom prst="rect">
            <a:avLst/>
          </a:prstGeom>
          <a:noFill/>
        </p:spPr>
        <p:txBody>
          <a:bodyPr wrap="square">
            <a:spAutoFit/>
          </a:bodyPr>
          <a:lstStyle/>
          <a:p>
            <a:pPr algn="l"/>
            <a:r>
              <a:rPr lang="en-US" sz="2400" b="1" i="1" dirty="0">
                <a:solidFill>
                  <a:srgbClr val="58595B"/>
                </a:solidFill>
                <a:effectLst/>
                <a:latin typeface="museo-sans"/>
              </a:rPr>
              <a:t>‘Well planned fieldwork in geography adds clear value to learning in the subject as well as providing a positive contribution to the wider curriculum.</a:t>
            </a:r>
          </a:p>
          <a:p>
            <a:pPr algn="l"/>
            <a:endParaRPr lang="en-US" sz="2400" b="1" i="1" dirty="0">
              <a:solidFill>
                <a:srgbClr val="58595B"/>
              </a:solidFill>
              <a:effectLst/>
              <a:latin typeface="museo-sans"/>
            </a:endParaRPr>
          </a:p>
          <a:p>
            <a:pPr algn="l"/>
            <a:r>
              <a:rPr lang="en-US" sz="2400" b="1" i="1" dirty="0">
                <a:solidFill>
                  <a:srgbClr val="58595B"/>
                </a:solidFill>
                <a:effectLst/>
                <a:latin typeface="museo-sans"/>
              </a:rPr>
              <a:t> Students gain first-hand, practical experiences which support and reinforce knowledge, skills and concepts explored in the classroom.</a:t>
            </a:r>
          </a:p>
          <a:p>
            <a:pPr algn="l"/>
            <a:r>
              <a:rPr lang="en-US" sz="2400" b="1" i="1" dirty="0">
                <a:solidFill>
                  <a:srgbClr val="58595B"/>
                </a:solidFill>
                <a:effectLst/>
                <a:latin typeface="museo-sans"/>
              </a:rPr>
              <a:t> </a:t>
            </a:r>
          </a:p>
          <a:p>
            <a:pPr algn="l"/>
            <a:r>
              <a:rPr lang="en-US" sz="2400" b="1" i="1" dirty="0">
                <a:solidFill>
                  <a:srgbClr val="58595B"/>
                </a:solidFill>
                <a:effectLst/>
                <a:latin typeface="museo-sans"/>
              </a:rPr>
              <a:t>Memorable experiences support long-term learning and recall.</a:t>
            </a:r>
          </a:p>
          <a:p>
            <a:pPr algn="l"/>
            <a:endParaRPr lang="en-US" sz="2400" b="1" i="1" dirty="0">
              <a:solidFill>
                <a:srgbClr val="58595B"/>
              </a:solidFill>
              <a:latin typeface="museo-sans"/>
            </a:endParaRPr>
          </a:p>
          <a:p>
            <a:pPr algn="l"/>
            <a:r>
              <a:rPr lang="en-US" sz="2400" b="1" i="1" dirty="0">
                <a:solidFill>
                  <a:srgbClr val="58595B"/>
                </a:solidFill>
                <a:effectLst/>
                <a:latin typeface="museo-sans"/>
              </a:rPr>
              <a:t> Good fieldwork encourages geographical enquiry and frequently can lead to higher-order thinking and learning.’</a:t>
            </a:r>
            <a:endParaRPr lang="en-US" sz="2400" b="1" i="0" dirty="0">
              <a:solidFill>
                <a:srgbClr val="58595B"/>
              </a:solidFill>
              <a:effectLst/>
              <a:latin typeface="museo-sans"/>
            </a:endParaRPr>
          </a:p>
          <a:p>
            <a:br>
              <a:rPr lang="en-US" sz="2400" b="1" dirty="0"/>
            </a:br>
            <a:endParaRPr lang="en-IN" sz="2400" b="1" dirty="0"/>
          </a:p>
        </p:txBody>
      </p:sp>
    </p:spTree>
    <p:extLst>
      <p:ext uri="{BB962C8B-B14F-4D97-AF65-F5344CB8AC3E}">
        <p14:creationId xmlns:p14="http://schemas.microsoft.com/office/powerpoint/2010/main" val="337969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84F55B-FBA7-DB38-73B0-5759A057D849}"/>
              </a:ext>
            </a:extLst>
          </p:cNvPr>
          <p:cNvSpPr txBox="1"/>
          <p:nvPr/>
        </p:nvSpPr>
        <p:spPr>
          <a:xfrm>
            <a:off x="942535" y="801858"/>
            <a:ext cx="8204981" cy="4770537"/>
          </a:xfrm>
          <a:prstGeom prst="rect">
            <a:avLst/>
          </a:prstGeom>
          <a:noFill/>
        </p:spPr>
        <p:txBody>
          <a:bodyPr wrap="square">
            <a:spAutoFit/>
          </a:bodyPr>
          <a:lstStyle/>
          <a:p>
            <a:pPr algn="l"/>
            <a:r>
              <a:rPr lang="en-US" sz="2000" b="1" i="0" dirty="0">
                <a:solidFill>
                  <a:srgbClr val="303030"/>
                </a:solidFill>
                <a:effectLst/>
                <a:latin typeface="museo-sans"/>
              </a:rPr>
              <a:t>Why is fieldwork important in geography?</a:t>
            </a:r>
          </a:p>
          <a:p>
            <a:pPr algn="l"/>
            <a:r>
              <a:rPr lang="en-US" sz="2000" b="1" i="0" dirty="0">
                <a:solidFill>
                  <a:srgbClr val="58595B"/>
                </a:solidFill>
                <a:effectLst/>
                <a:latin typeface="museo-sans"/>
              </a:rPr>
              <a:t>Fieldwork is an essential ingredient of geography because it provides a ‘real-world’ opportunity for students to develop and extend their geographical thinking</a:t>
            </a:r>
            <a:r>
              <a:rPr lang="en-US" sz="2000" b="1" dirty="0">
                <a:solidFill>
                  <a:srgbClr val="58595B"/>
                </a:solidFill>
                <a:latin typeface="museo-sans"/>
              </a:rPr>
              <a:t>.</a:t>
            </a:r>
            <a:endParaRPr lang="en-US" sz="2000" b="1" i="0" dirty="0">
              <a:solidFill>
                <a:srgbClr val="58595B"/>
              </a:solidFill>
              <a:effectLst/>
              <a:latin typeface="museo-sans"/>
            </a:endParaRPr>
          </a:p>
          <a:p>
            <a:pPr algn="l"/>
            <a:endParaRPr lang="en-US" sz="2000" b="1" dirty="0">
              <a:solidFill>
                <a:srgbClr val="58595B"/>
              </a:solidFill>
              <a:latin typeface="museo-sans"/>
            </a:endParaRPr>
          </a:p>
          <a:p>
            <a:pPr algn="l"/>
            <a:r>
              <a:rPr lang="en-US" sz="2000" b="1" i="0" dirty="0">
                <a:solidFill>
                  <a:srgbClr val="58595B"/>
                </a:solidFill>
                <a:effectLst/>
                <a:latin typeface="museo-sans"/>
              </a:rPr>
              <a:t>it adds value to classroom experiences. The outdoors is a resource for geographical </a:t>
            </a:r>
            <a:r>
              <a:rPr lang="en-US" sz="2400" b="1" i="0" dirty="0">
                <a:solidFill>
                  <a:srgbClr val="58595B"/>
                </a:solidFill>
                <a:effectLst/>
                <a:latin typeface="museo-sans"/>
              </a:rPr>
              <a:t>learning</a:t>
            </a:r>
            <a:r>
              <a:rPr lang="en-US" sz="2000" b="1" i="0" dirty="0">
                <a:solidFill>
                  <a:srgbClr val="58595B"/>
                </a:solidFill>
                <a:effectLst/>
                <a:latin typeface="museo-sans"/>
              </a:rPr>
              <a:t> and fieldwork should be planned as part of the geography curriculum, not added on as a ‘special’ activity.</a:t>
            </a:r>
          </a:p>
          <a:p>
            <a:pPr algn="l"/>
            <a:endParaRPr lang="en-US" sz="2000" b="1" dirty="0">
              <a:solidFill>
                <a:srgbClr val="58595B"/>
              </a:solidFill>
              <a:latin typeface="museo-sans"/>
            </a:endParaRPr>
          </a:p>
          <a:p>
            <a:pPr algn="l"/>
            <a:r>
              <a:rPr lang="en-US" sz="2000" b="1" i="0" dirty="0">
                <a:solidFill>
                  <a:srgbClr val="58595B"/>
                </a:solidFill>
                <a:effectLst/>
                <a:latin typeface="museo-sans"/>
              </a:rPr>
              <a:t> Geography fieldwork is very much ‘hands on’; when students are involved in fieldwork enquiries they are collecting primary data; formulating questions to investigate; seeking answers to their questions; and communicating their findings.</a:t>
            </a:r>
          </a:p>
          <a:p>
            <a:br>
              <a:rPr lang="en-US" sz="2000" b="1" dirty="0"/>
            </a:br>
            <a:endParaRPr lang="en-IN" sz="2000" b="1" dirty="0"/>
          </a:p>
        </p:txBody>
      </p:sp>
    </p:spTree>
    <p:extLst>
      <p:ext uri="{BB962C8B-B14F-4D97-AF65-F5344CB8AC3E}">
        <p14:creationId xmlns:p14="http://schemas.microsoft.com/office/powerpoint/2010/main" val="3498413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F17BC5-729E-FEE4-E0FD-6A549E9EB26C}"/>
              </a:ext>
            </a:extLst>
          </p:cNvPr>
          <p:cNvSpPr txBox="1"/>
          <p:nvPr/>
        </p:nvSpPr>
        <p:spPr>
          <a:xfrm>
            <a:off x="1477108" y="886265"/>
            <a:ext cx="7670408" cy="3785652"/>
          </a:xfrm>
          <a:prstGeom prst="rect">
            <a:avLst/>
          </a:prstGeom>
          <a:noFill/>
        </p:spPr>
        <p:txBody>
          <a:bodyPr wrap="square">
            <a:spAutoFit/>
          </a:bodyPr>
          <a:lstStyle/>
          <a:p>
            <a:r>
              <a:rPr lang="en-US" sz="2400" b="1" i="1" u="sng" dirty="0">
                <a:solidFill>
                  <a:srgbClr val="58595B"/>
                </a:solidFill>
                <a:effectLst/>
                <a:latin typeface="museo-sans"/>
              </a:rPr>
              <a:t>There is widespread agreement among teachers, parents and politicians that fieldwork is beneficial; unfortunately, this is not enough to guarantee the place of fieldwork in the curriculum. There has been a marked decline in fieldwork provision</a:t>
            </a:r>
            <a:r>
              <a:rPr lang="en-US" sz="2400" b="1" i="1" u="sng" dirty="0">
                <a:solidFill>
                  <a:srgbClr val="58595B"/>
                </a:solidFill>
                <a:latin typeface="museo-sans"/>
              </a:rPr>
              <a:t>.</a:t>
            </a:r>
          </a:p>
          <a:p>
            <a:r>
              <a:rPr lang="en-US" sz="2400" b="1" i="1" u="sng" dirty="0">
                <a:solidFill>
                  <a:srgbClr val="58595B"/>
                </a:solidFill>
                <a:effectLst/>
                <a:latin typeface="museo-sans"/>
              </a:rPr>
              <a:t>                                                                                                                                         in recent years UNIVERSITIES</a:t>
            </a:r>
          </a:p>
          <a:p>
            <a:r>
              <a:rPr lang="en-US" sz="2400" b="1" i="1" u="sng" dirty="0">
                <a:solidFill>
                  <a:srgbClr val="58595B"/>
                </a:solidFill>
                <a:effectLst/>
                <a:latin typeface="museo-sans"/>
              </a:rPr>
              <a:t> are increasingly reluctant to allow fieldwork for a number of reasons. </a:t>
            </a:r>
            <a:r>
              <a:rPr lang="en-US" sz="2400" b="1" i="1" u="sng" dirty="0">
                <a:solidFill>
                  <a:srgbClr val="58595B"/>
                </a:solidFill>
                <a:latin typeface="museo-sans"/>
              </a:rPr>
              <a:t>college</a:t>
            </a:r>
            <a:r>
              <a:rPr lang="en-US" sz="2400" b="1" i="1" u="sng" dirty="0">
                <a:solidFill>
                  <a:srgbClr val="58595B"/>
                </a:solidFill>
                <a:effectLst/>
                <a:latin typeface="museo-sans"/>
              </a:rPr>
              <a:t> timetable pressures, reduced  funding, anxieties about safety are all seen as barriers to fieldwork  </a:t>
            </a:r>
            <a:endParaRPr lang="en-IN" sz="2400" b="1" i="1" u="sng" dirty="0"/>
          </a:p>
        </p:txBody>
      </p:sp>
    </p:spTree>
    <p:extLst>
      <p:ext uri="{BB962C8B-B14F-4D97-AF65-F5344CB8AC3E}">
        <p14:creationId xmlns:p14="http://schemas.microsoft.com/office/powerpoint/2010/main" val="406248481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35</TotalTime>
  <Words>466</Words>
  <Application>Microsoft Office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GeographEditWeb</vt:lpstr>
      <vt:lpstr>Gill Sans MT</vt:lpstr>
      <vt:lpstr>museo-sans</vt:lpstr>
      <vt:lpstr>Roboto</vt:lpstr>
      <vt:lpstr>Gallery</vt:lpstr>
      <vt:lpstr>FIELD WORK IN GEOGRAPHY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5</cp:revision>
  <dcterms:created xsi:type="dcterms:W3CDTF">2022-07-14T06:38:07Z</dcterms:created>
  <dcterms:modified xsi:type="dcterms:W3CDTF">2022-07-19T06:15:24Z</dcterms:modified>
</cp:coreProperties>
</file>